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49"/>
  </p:notesMasterIdLst>
  <p:sldIdLst>
    <p:sldId id="408" r:id="rId2"/>
    <p:sldId id="402" r:id="rId3"/>
    <p:sldId id="460" r:id="rId4"/>
    <p:sldId id="463" r:id="rId5"/>
    <p:sldId id="461" r:id="rId6"/>
    <p:sldId id="292" r:id="rId7"/>
    <p:sldId id="270" r:id="rId8"/>
    <p:sldId id="406" r:id="rId9"/>
    <p:sldId id="413" r:id="rId10"/>
    <p:sldId id="415" r:id="rId11"/>
    <p:sldId id="438" r:id="rId12"/>
    <p:sldId id="427" r:id="rId13"/>
    <p:sldId id="345" r:id="rId14"/>
    <p:sldId id="346" r:id="rId15"/>
    <p:sldId id="421" r:id="rId16"/>
    <p:sldId id="349" r:id="rId17"/>
    <p:sldId id="441" r:id="rId18"/>
    <p:sldId id="429" r:id="rId19"/>
    <p:sldId id="353" r:id="rId20"/>
    <p:sldId id="449" r:id="rId21"/>
    <p:sldId id="422" r:id="rId22"/>
    <p:sldId id="355" r:id="rId23"/>
    <p:sldId id="357" r:id="rId24"/>
    <p:sldId id="445" r:id="rId25"/>
    <p:sldId id="359" r:id="rId26"/>
    <p:sldId id="364" r:id="rId27"/>
    <p:sldId id="434" r:id="rId28"/>
    <p:sldId id="365" r:id="rId29"/>
    <p:sldId id="367" r:id="rId30"/>
    <p:sldId id="369" r:id="rId31"/>
    <p:sldId id="446" r:id="rId32"/>
    <p:sldId id="442" r:id="rId33"/>
    <p:sldId id="453" r:id="rId34"/>
    <p:sldId id="371" r:id="rId35"/>
    <p:sldId id="443" r:id="rId36"/>
    <p:sldId id="373" r:id="rId37"/>
    <p:sldId id="432" r:id="rId38"/>
    <p:sldId id="375" r:id="rId39"/>
    <p:sldId id="433" r:id="rId40"/>
    <p:sldId id="447" r:id="rId41"/>
    <p:sldId id="348" r:id="rId42"/>
    <p:sldId id="340" r:id="rId43"/>
    <p:sldId id="426" r:id="rId44"/>
    <p:sldId id="444" r:id="rId45"/>
    <p:sldId id="459" r:id="rId46"/>
    <p:sldId id="458" r:id="rId47"/>
    <p:sldId id="391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6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6067A"/>
    <a:srgbClr val="450B55"/>
    <a:srgbClr val="FF33CC"/>
    <a:srgbClr val="66FF33"/>
    <a:srgbClr val="05C7D1"/>
    <a:srgbClr val="99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02" autoAdjust="0"/>
    <p:restoredTop sz="99483" autoAdjust="0"/>
  </p:normalViewPr>
  <p:slideViewPr>
    <p:cSldViewPr>
      <p:cViewPr>
        <p:scale>
          <a:sx n="59" d="100"/>
          <a:sy n="59" d="100"/>
        </p:scale>
        <p:origin x="-137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1110FC7-D392-466A-9599-D40109F098DE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D363D95-6632-4960-9D44-A25FB0651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95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199D0-B88E-4957-9E7D-AFE49CCB7E81}" type="slidenum">
              <a:rPr lang="en-US"/>
              <a:pPr/>
              <a:t>1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8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4420A-D8E1-4351-9316-3743BB62AA3E}" type="slidenum">
              <a:rPr lang="en-US"/>
              <a:pPr/>
              <a:t>46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815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A3856-35A5-4ADF-8C8C-93AA6EF79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92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244CC-67BD-4A6A-9462-7DC02A349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62956"/>
      </p:ext>
    </p:extLst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2741C-3864-4626-9A0E-B9D2EB2B4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54957"/>
      </p:ext>
    </p:extLst>
  </p:cSld>
  <p:clrMapOvr>
    <a:masterClrMapping/>
  </p:clrMapOvr>
  <p:transition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803C0-628F-4A0D-9EC4-B2E1F6288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86209"/>
      </p:ext>
    </p:extLst>
  </p:cSld>
  <p:clrMapOvr>
    <a:masterClrMapping/>
  </p:clrMapOvr>
  <p:transition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29B75-D67C-44F2-821F-78D872CAD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46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9C4DF-C8B5-4C68-96A8-82AE49B81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DD774-A882-4319-9260-BF9E97401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10921"/>
      </p:ext>
    </p:extLst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4E665-4DCB-43E8-BB20-10FF147FE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4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70F3-936E-4745-BDCF-5498FFDA6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66356"/>
      </p:ext>
    </p:extLst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0949-6DE3-44A2-ABF0-34084CDB8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85016"/>
      </p:ext>
    </p:extLst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B91DD-D961-4DDB-BBC9-E24C72E02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30973"/>
      </p:ext>
    </p:extLst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CAC95-04D3-4EC5-9485-96CBFBBD0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13530"/>
      </p:ext>
    </p:extLst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F9FA8-3257-4181-9BC0-240414DF2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82153"/>
      </p:ext>
    </p:extLst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04E1-DEF8-4200-844B-013DFBE6E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1184"/>
      </p:ext>
    </p:extLst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0565372-B9D9-44E3-8104-2611AFB3B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6" r:id="rId2"/>
    <p:sldLayoutId id="2147483735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6" r:id="rId9"/>
    <p:sldLayoutId id="2147483732" r:id="rId10"/>
    <p:sldLayoutId id="2147483733" r:id="rId11"/>
    <p:sldLayoutId id="2147483737" r:id="rId12"/>
    <p:sldLayoutId id="2147483738" r:id="rId13"/>
    <p:sldLayoutId id="2147483739" r:id="rId14"/>
  </p:sldLayoutIdLst>
  <p:transition>
    <p:checke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4.png"/><Relationship Id="rId5" Type="http://schemas.openxmlformats.org/officeDocument/2006/relationships/image" Target="../media/image53.gi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val 2"/>
          <p:cNvSpPr>
            <a:spLocks noChangeArrowheads="1"/>
          </p:cNvSpPr>
          <p:nvPr/>
        </p:nvSpPr>
        <p:spPr bwMode="auto">
          <a:xfrm>
            <a:off x="1066800" y="1595438"/>
            <a:ext cx="6705600" cy="3505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51203" name="Picture 3" descr="Anh dep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</p:spPr>
      </p:pic>
      <p:pic>
        <p:nvPicPr>
          <p:cNvPr id="51204" name="Picture 4" descr="stars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667000" y="0"/>
            <a:ext cx="495300" cy="438150"/>
          </a:xfrm>
          <a:noFill/>
          <a:ln/>
        </p:spPr>
      </p:pic>
      <p:pic>
        <p:nvPicPr>
          <p:cNvPr id="51205" name="Picture 5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0700" y="-33338"/>
            <a:ext cx="571500" cy="5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609600"/>
            <a:ext cx="571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0" y="304800"/>
            <a:ext cx="571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667000" y="949107"/>
            <a:ext cx="441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+mn-lt"/>
              </a:rPr>
              <a:t>KIỂM 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+mn-lt"/>
              </a:rPr>
              <a:t>TRA BÀI  CŨ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485900" y="1447800"/>
            <a:ext cx="7086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t-BR" sz="2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Câu1</a:t>
            </a:r>
            <a:r>
              <a:rPr lang="pt-BR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 tác phẩm “Hoàng Lê Nhất Thống Chí</a:t>
            </a:r>
            <a:r>
              <a:rPr lang="pt-BR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r>
              <a:rPr lang="pt-BR" sz="2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đúng </a:t>
            </a:r>
            <a:r>
              <a:rPr lang="pt-BR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 nghĩa nào sau đây?</a:t>
            </a:r>
            <a:endParaRPr lang="pt-BR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   a</a:t>
            </a: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. Vua Lê nhất định thống nhất đất nước.      </a:t>
            </a:r>
            <a:endParaRPr lang="pt-BR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   b</a:t>
            </a: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. Ý chí thống nhất đất nước của vua lê.</a:t>
            </a:r>
          </a:p>
          <a:p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    c</a:t>
            </a: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. Ghi chép việc vua Lê thống nhất đất nước.     </a:t>
            </a:r>
            <a:endParaRPr lang="pt-BR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   d</a:t>
            </a: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. Ý chí trước sau như một của vua Lê.</a:t>
            </a:r>
            <a:endParaRPr lang="pt-BR" sz="22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2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pt-BR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Ýnào </a:t>
            </a:r>
            <a:r>
              <a:rPr lang="pt-BR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 đúng nhất nội dung của hồi </a:t>
            </a:r>
            <a:r>
              <a:rPr lang="pt-BR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mười </a:t>
            </a:r>
            <a:r>
              <a:rPr lang="pt-BR" sz="2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pt-BR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    a</a:t>
            </a: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. Ca ngợi hình tượng người anh hùng Nguyễn Huệ.          </a:t>
            </a:r>
          </a:p>
          <a:p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    b</a:t>
            </a: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. Nói lên sự thảm bại của quân tướng nhà Thanh.</a:t>
            </a:r>
          </a:p>
          <a:p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    c</a:t>
            </a: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. Nói lên số phận bi đát của vua Lê Chiêu Thống.</a:t>
            </a:r>
          </a:p>
          <a:p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    d</a:t>
            </a: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. Cả a, b, c đều đúng</a:t>
            </a: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752600" y="3019210"/>
            <a:ext cx="381000" cy="309562"/>
          </a:xfrm>
          <a:prstGeom prst="ellipse">
            <a:avLst/>
          </a:prstGeom>
          <a:solidFill>
            <a:srgbClr val="66FF33"/>
          </a:solidFill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c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718044" y="5036936"/>
            <a:ext cx="377456" cy="3356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d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0" grpId="0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WordArt 2"/>
          <p:cNvSpPr>
            <a:spLocks noChangeArrowheads="1" noChangeShapeType="1" noTextEdit="1"/>
          </p:cNvSpPr>
          <p:nvPr/>
        </p:nvSpPr>
        <p:spPr bwMode="auto">
          <a:xfrm>
            <a:off x="990600" y="6324600"/>
            <a:ext cx="701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" b="1" i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Nhöõng</a:t>
            </a:r>
            <a:r>
              <a:rPr lang="en-US" sz="400" b="1" i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 </a:t>
            </a:r>
            <a:r>
              <a:rPr lang="en-US" sz="400" b="1" i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phieân</a:t>
            </a:r>
            <a:r>
              <a:rPr lang="en-US" sz="400" b="1" i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 </a:t>
            </a:r>
            <a:r>
              <a:rPr lang="en-US" sz="400" b="1" i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baûn</a:t>
            </a:r>
            <a:r>
              <a:rPr lang="en-US" sz="400" b="1" i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 </a:t>
            </a:r>
            <a:r>
              <a:rPr lang="en-US" sz="400" b="1" i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veà</a:t>
            </a:r>
            <a:r>
              <a:rPr lang="en-US" sz="400" b="1" i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 </a:t>
            </a:r>
            <a:r>
              <a:rPr lang="en-US" sz="400" b="1" i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Truyeän</a:t>
            </a:r>
            <a:r>
              <a:rPr lang="en-US" sz="400" b="1" i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 </a:t>
            </a:r>
            <a:r>
              <a:rPr lang="en-US" sz="400" b="1" i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Kieàu</a:t>
            </a:r>
            <a:endParaRPr lang="en-US" sz="400" b="1" i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6000">
                    <a:srgbClr val="E81766"/>
                  </a:gs>
                  <a:gs pos="13499">
                    <a:srgbClr val="EE3F17"/>
                  </a:gs>
                  <a:gs pos="24001">
                    <a:srgbClr val="FFFF00"/>
                  </a:gs>
                  <a:gs pos="32500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0">
                    <a:srgbClr val="1A8D48"/>
                  </a:gs>
                  <a:gs pos="75999">
                    <a:srgbClr val="FFFF00"/>
                  </a:gs>
                  <a:gs pos="86501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VNI-Times"/>
            </a:endParaRPr>
          </a:p>
        </p:txBody>
      </p:sp>
      <p:pic>
        <p:nvPicPr>
          <p:cNvPr id="18435" name="Picture 3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143000"/>
            <a:ext cx="80772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5" descr="ki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4038600" cy="497205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8310" name="Picture 6" descr="Ban_dich_tieng_Hung_-_ga_-_ri_cua__Truyen_ki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914400"/>
            <a:ext cx="4038600" cy="4953000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1" name="Picture 7" descr="nguyendu_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4038600" cy="55387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2" name="Picture 8" descr="Ban_dich_sang_tieng_Anh_cua__Truyen_Kie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038600" cy="5410200"/>
          </a:xfrm>
          <a:prstGeom prst="rect">
            <a:avLst/>
          </a:prstGeom>
          <a:noFill/>
          <a:ln w="3175" algn="ctr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12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12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46" y="990600"/>
            <a:ext cx="47778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giả Nguyễn Du</a:t>
            </a:r>
            <a:endParaRPr lang="en-US" sz="2400" b="1" u="sng" smtClean="0">
              <a:solidFill>
                <a:srgbClr val="FF0000"/>
              </a:solidFill>
              <a:latin typeface="VNI-Times" pitchFamily="2" charset="0"/>
              <a:cs typeface="Times New Roman" pitchFamily="18" charset="0"/>
            </a:endParaRPr>
          </a:p>
          <a:p>
            <a:pPr lvl="0"/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II.Tác phẩm Truyện Kiều</a:t>
            </a:r>
          </a:p>
          <a:p>
            <a:pPr lvl="0"/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1.Nguồn gốc</a:t>
            </a:r>
          </a:p>
          <a:p>
            <a:pPr lvl="0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-Dựa theo cốt truyện Kim Vân Kiều truyện – Thanh Tâm Tài Nhân (Trung Quốc)</a:t>
            </a:r>
          </a:p>
          <a:p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2.Thể loại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Truyện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thơ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Nôm bác học</a:t>
            </a:r>
            <a:endParaRPr lang="en-US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3.Ý nghĩa nhan đề</a:t>
            </a:r>
          </a:p>
          <a:p>
            <a:pPr lvl="0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Đoạn trường tân thanh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tiếng kêu mới về nỗi đau thương đứt ruột.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648200" y="990600"/>
            <a:ext cx="0" cy="5867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45191" y="50098"/>
            <a:ext cx="7042245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21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TRUYỆN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KIỀU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 NGUYỄN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573319"/>
            <a:ext cx="4492625" cy="293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3505201"/>
            <a:ext cx="450532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73318"/>
            <a:ext cx="4876800" cy="3236682"/>
          </a:xfrm>
        </p:spPr>
        <p:txBody>
          <a:bodyPr/>
          <a:lstStyle/>
          <a:p>
            <a:pPr marL="0" indent="0">
              <a:buNone/>
            </a:pPr>
            <a:r>
              <a:rPr lang="vi-VN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giả Nguyễn Du</a:t>
            </a:r>
            <a:endParaRPr lang="en-US" sz="2400" b="1" u="sng">
              <a:solidFill>
                <a:srgbClr val="FF0000"/>
              </a:solidFill>
              <a:latin typeface="VNI-Times" pitchFamily="2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II.Tác phẩm Truyện Kiều</a:t>
            </a:r>
          </a:p>
          <a:p>
            <a:pPr marL="0" lvl="0" indent="0">
              <a:buNone/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1.Nguồn gốc</a:t>
            </a:r>
          </a:p>
          <a:p>
            <a:pPr>
              <a:buFontTx/>
              <a:buNone/>
            </a:pP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2.Thể loại</a:t>
            </a:r>
          </a:p>
          <a:p>
            <a:pPr>
              <a:buFontTx/>
              <a:buNone/>
            </a:pP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3.Ý nghĩa nhan đề</a:t>
            </a:r>
          </a:p>
          <a:p>
            <a:pPr>
              <a:buFontTx/>
              <a:buNone/>
            </a:pP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4.Tóm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-Phần thứ nhất: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ặp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­ước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13" y="573318"/>
            <a:ext cx="4559489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1" y="50098"/>
            <a:ext cx="79248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21 , 22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TRUYỆN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KIỀU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 NGUYỄN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DU</a:t>
            </a:r>
          </a:p>
        </p:txBody>
      </p:sp>
      <p:pic>
        <p:nvPicPr>
          <p:cNvPr id="5" name="Picture 4" descr="Slid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52411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lid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THANH TAI\My Documents\Downloads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Documents and Settings\THANH TAI\My Documents\Downloads\1365148748kieugapkimtr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lid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THANH TAI\My Documents\Downloads\cung-dan-bac-menh-627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313" y="838200"/>
            <a:ext cx="8382000" cy="4648200"/>
          </a:xfrm>
        </p:spPr>
        <p:txBody>
          <a:bodyPr/>
          <a:lstStyle/>
          <a:p>
            <a:pPr marL="0" indent="0">
              <a:buNone/>
            </a:pPr>
            <a:r>
              <a:rPr lang="vi-VN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giả Nguyễn Du</a:t>
            </a:r>
            <a:endParaRPr lang="en-US" sz="2800" b="1" u="sng">
              <a:solidFill>
                <a:srgbClr val="FF0000"/>
              </a:solidFill>
              <a:latin typeface="VNI-Times" pitchFamily="2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II.Tác phẩm Truyện Kiều</a:t>
            </a:r>
          </a:p>
          <a:p>
            <a:pPr marL="0" lvl="0" indent="0">
              <a:buNone/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1.Nguồn gốc</a:t>
            </a:r>
          </a:p>
          <a:p>
            <a:pPr>
              <a:buFontTx/>
              <a:buNone/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2.Thể loại</a:t>
            </a:r>
          </a:p>
          <a:p>
            <a:pPr>
              <a:buFontTx/>
              <a:buNone/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3.Ý nghĩa nhan đề</a:t>
            </a:r>
          </a:p>
          <a:p>
            <a:pPr>
              <a:buFontTx/>
              <a:buNone/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4.Tóm tắt tác phẩm:</a:t>
            </a:r>
            <a:endParaRPr lang="en-US" sz="2800" b="1" u="sng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-Phần thứ nhất: Gặp gỡ và đính ­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ước (câu 1 - 568)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Phần thứ hai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Gia biến và lưu lạc (câu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569 -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2738)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1" y="50098"/>
            <a:ext cx="77724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21 , 22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TRUYỆN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KIỀU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 NGUYỄN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DU</a:t>
            </a:r>
          </a:p>
        </p:txBody>
      </p:sp>
    </p:spTree>
    <p:extLst>
      <p:ext uri="{BB962C8B-B14F-4D97-AF65-F5344CB8AC3E}">
        <p14:creationId xmlns:p14="http://schemas.microsoft.com/office/powerpoint/2010/main" val="231400226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lid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Di_Choi_CQ_0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14500" y="762000"/>
            <a:ext cx="5715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solidFill>
                  <a:srgbClr val="C00000"/>
                </a:solidFill>
                <a:latin typeface="Times New Roman" pitchFamily="18" charset="0"/>
              </a:rPr>
              <a:t>TRUYỆN KIỀU </a:t>
            </a:r>
            <a:endParaRPr lang="en-US" sz="44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lang="en-US" sz="4400" b="1" smtClean="0">
                <a:solidFill>
                  <a:srgbClr val="C00000"/>
                </a:solidFill>
                <a:latin typeface="Times New Roman" pitchFamily="18" charset="0"/>
              </a:rPr>
              <a:t>CỦA NGUYỄN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</a:rPr>
              <a:t>DU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829067" y="134203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21,22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en-US" sz="3200" b="1" u="sng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55626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Đau đớn thay phận đàn bà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Lời rằng bạc mệnh cũng là lời chung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Documents and Settings\THANH TAI\My Documents\Downloads\Kieu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Documents and Settings\THANH TAI\My Documents\Downloads\3_23_1347470085_34_1347442198-truyen-kieu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d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lid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THANH TAI\My Documents\Downloads\Kieu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id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lide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THANH TAI\My Documents\Downloads\21_tranh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lide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lide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5191" y="50098"/>
            <a:ext cx="7641609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21, 22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TRUYỆN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KIỀU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 NGUYỄN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917912"/>
            <a:ext cx="6934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I.Tác giả Nguyễn Du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1.Thời đại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2.Cuộc đời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3.Con người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4.Sự nghiệp sáng tác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II.Tác phẩm truyện Kiều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1.Nguồn gốc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2.Thể loại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3.Ý nghĩa nhan đề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4.Tóm tắt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5.Giá trị nội dung và nghệ thuật.</a:t>
            </a:r>
          </a:p>
          <a:p>
            <a:pPr marL="571500" indent="-571500">
              <a:buAutoNum type="romanUcPeriod"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92040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lide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Documents and Settings\THANH TAI\My Documents\Downloads\Kieu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THANH TAI\My Documents\Downloads\Tro_nhu_da_vung_nhu_dong_FILEminimiz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THANH TAI\My Documents\Downloads\dan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lide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0"/>
            <a:ext cx="9144000" cy="845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THANH TAI\My Documents\Downloads\Tha 1 be lau ruoc ngu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lide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vi-VN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giả Nguyễn Du</a:t>
            </a:r>
            <a:endParaRPr lang="en-US" sz="2800" b="1" u="sng">
              <a:solidFill>
                <a:srgbClr val="FF0000"/>
              </a:solidFill>
              <a:latin typeface="VNI-Times" pitchFamily="2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II.Tác phẩm Truyện Kiều</a:t>
            </a:r>
          </a:p>
          <a:p>
            <a:pPr marL="0" lvl="0" indent="0">
              <a:buNone/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1.Nguồn gốc</a:t>
            </a:r>
          </a:p>
          <a:p>
            <a:pPr>
              <a:buFontTx/>
              <a:buNone/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2.Thể loại</a:t>
            </a:r>
          </a:p>
          <a:p>
            <a:pPr>
              <a:buFontTx/>
              <a:buNone/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3.Ý nghĩa nhan đề</a:t>
            </a:r>
          </a:p>
          <a:p>
            <a:pPr>
              <a:buFontTx/>
              <a:buNone/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4.Tóm tắt tác phẩm:</a:t>
            </a:r>
            <a:endParaRPr lang="en-US" sz="2800" b="1" u="sng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-Phần thứ nhất: Gặp gỡ và đính ­ước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âu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- 568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-Phần thứ hai: Gia biến và lưu lạc (câu 569 - 2738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-Phần thứ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ba: Đoàn tụ (Câu 2739 – 3254)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n-US" sz="2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50098"/>
            <a:ext cx="7772399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21 , 22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TRUYỆN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KIỀU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 NGUYỄN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DU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lide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THANH TAI\My Documents\Downloads\kieu-mai_th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59" name="Text Box 31"/>
          <p:cNvSpPr txBox="1">
            <a:spLocks noChangeArrowheads="1"/>
          </p:cNvSpPr>
          <p:nvPr/>
        </p:nvSpPr>
        <p:spPr bwMode="auto">
          <a:xfrm>
            <a:off x="31568" y="3200400"/>
            <a:ext cx="2209800" cy="3462486"/>
          </a:xfrm>
          <a:prstGeom prst="rect">
            <a:avLst/>
          </a:prstGeom>
          <a:solidFill>
            <a:srgbClr val="FFFF99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defRPr/>
            </a:pPr>
            <a:r>
              <a:rPr lang="en-US" sz="2400" u="sng">
                <a:solidFill>
                  <a:srgbClr val="993300"/>
                </a:solidFill>
                <a:latin typeface="Times New Roman" pitchFamily="18" charset="0"/>
                <a:cs typeface="+mn-cs"/>
              </a:rPr>
              <a:t>Nhóm </a:t>
            </a:r>
            <a:r>
              <a:rPr lang="en-US" sz="2400" u="sng" smtClean="0">
                <a:solidFill>
                  <a:srgbClr val="993300"/>
                </a:solidFill>
                <a:latin typeface="Times New Roman" pitchFamily="18" charset="0"/>
                <a:cs typeface="+mn-cs"/>
              </a:rPr>
              <a:t>1</a:t>
            </a:r>
          </a:p>
          <a:p>
            <a:pPr marL="457200" indent="-457200" algn="ctr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Thời </a:t>
            </a:r>
            <a:r>
              <a:rPr lang="vi-VN" sz="2800" b="1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đại</a:t>
            </a:r>
            <a:endParaRPr lang="en-US" sz="2800" b="1" dirty="0">
              <a:solidFill>
                <a:srgbClr val="3333CC"/>
              </a:solidFill>
              <a:latin typeface="Times New Roman" pitchFamily="18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  <a:cs typeface="+mn-cs"/>
              </a:rPr>
              <a:t>Bối cảnh của thời đại mà tác </a:t>
            </a:r>
            <a:r>
              <a:rPr lang="en-US" sz="2400" b="1">
                <a:latin typeface="Times New Roman" pitchFamily="18" charset="0"/>
                <a:cs typeface="+mn-cs"/>
              </a:rPr>
              <a:t>giả </a:t>
            </a:r>
            <a:r>
              <a:rPr lang="en-US" sz="2400" b="1" smtClean="0">
                <a:latin typeface="Times New Roman" pitchFamily="18" charset="0"/>
                <a:cs typeface="+mn-cs"/>
              </a:rPr>
              <a:t>sống có những điểm gì cần chú ý?</a:t>
            </a:r>
            <a:endParaRPr lang="en-US" sz="2400" b="1" dirty="0">
              <a:latin typeface="Times New Roman" pitchFamily="18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1400" dirty="0">
              <a:latin typeface="Times New Roman" pitchFamily="18" charset="0"/>
              <a:cs typeface="+mn-cs"/>
            </a:endParaRPr>
          </a:p>
        </p:txBody>
      </p:sp>
      <p:sp>
        <p:nvSpPr>
          <p:cNvPr id="7171" name="Text Box 32"/>
          <p:cNvSpPr txBox="1">
            <a:spLocks noChangeArrowheads="1"/>
          </p:cNvSpPr>
          <p:nvPr/>
        </p:nvSpPr>
        <p:spPr bwMode="auto">
          <a:xfrm>
            <a:off x="2438400" y="2850709"/>
            <a:ext cx="2133600" cy="378565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u="sng">
                <a:solidFill>
                  <a:srgbClr val="993300"/>
                </a:solidFill>
                <a:latin typeface="Times New Roman" pitchFamily="18" charset="0"/>
              </a:rPr>
              <a:t>Nhóm 2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3333CC"/>
                </a:solidFill>
                <a:latin typeface="Times New Roman" pitchFamily="18" charset="0"/>
              </a:rPr>
              <a:t>    Cuộc </a:t>
            </a:r>
            <a:r>
              <a:rPr lang="vi-VN" sz="2400" b="1">
                <a:solidFill>
                  <a:srgbClr val="3333CC"/>
                </a:solidFill>
                <a:latin typeface="Times New Roman" pitchFamily="18" charset="0"/>
              </a:rPr>
              <a:t>đời</a:t>
            </a:r>
            <a:endParaRPr lang="en-US" sz="2400" b="1">
              <a:solidFill>
                <a:srgbClr val="3333CC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Trình bày tiểu sử tác giả? ( tên tuổi, quê quán, xuất thân, những biến </a:t>
            </a:r>
            <a:r>
              <a:rPr lang="vi-VN" sz="2400" b="1">
                <a:latin typeface="Times New Roman" pitchFamily="18" charset="0"/>
              </a:rPr>
              <a:t>động</a:t>
            </a:r>
            <a:r>
              <a:rPr lang="en-US" sz="2400" b="1">
                <a:latin typeface="Times New Roman" pitchFamily="18" charset="0"/>
              </a:rPr>
              <a:t> của gia </a:t>
            </a:r>
            <a:r>
              <a:rPr lang="vi-VN" sz="2400" b="1">
                <a:latin typeface="Times New Roman" pitchFamily="18" charset="0"/>
              </a:rPr>
              <a:t>đình</a:t>
            </a:r>
            <a:r>
              <a:rPr lang="en-US" sz="2400" b="1">
                <a:latin typeface="Times New Roman" pitchFamily="18" charset="0"/>
              </a:rPr>
              <a:t>...) </a:t>
            </a:r>
          </a:p>
        </p:txBody>
      </p:sp>
      <p:sp>
        <p:nvSpPr>
          <p:cNvPr id="7172" name="Text Box 35"/>
          <p:cNvSpPr txBox="1">
            <a:spLocks noChangeArrowheads="1"/>
          </p:cNvSpPr>
          <p:nvPr/>
        </p:nvSpPr>
        <p:spPr bwMode="auto">
          <a:xfrm>
            <a:off x="4726577" y="3020127"/>
            <a:ext cx="1971675" cy="36009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u="sng">
                <a:solidFill>
                  <a:srgbClr val="993300"/>
                </a:solidFill>
                <a:latin typeface="Times New Roman" pitchFamily="18" charset="0"/>
              </a:rPr>
              <a:t>Nhóm 3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Con ng</a:t>
            </a:r>
            <a:r>
              <a:rPr lang="vi-VN" sz="2400" b="1">
                <a:solidFill>
                  <a:srgbClr val="0000FF"/>
                </a:solidFill>
                <a:latin typeface="Times New Roman" pitchFamily="18" charset="0"/>
              </a:rPr>
              <a:t>ười</a:t>
            </a:r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Nêu  nh</a:t>
            </a:r>
            <a:r>
              <a:rPr lang="vi-VN" sz="2400" b="1">
                <a:latin typeface="Times New Roman" pitchFamily="18" charset="0"/>
              </a:rPr>
              <a:t>ững </a:t>
            </a:r>
            <a:r>
              <a:rPr lang="en-US" sz="2400" b="1">
                <a:latin typeface="Times New Roman" pitchFamily="18" charset="0"/>
              </a:rPr>
              <a:t> nét chính về con ng</a:t>
            </a:r>
            <a:r>
              <a:rPr lang="vi-VN" sz="2400" b="1">
                <a:latin typeface="Times New Roman" pitchFamily="18" charset="0"/>
              </a:rPr>
              <a:t>ười</a:t>
            </a:r>
            <a:r>
              <a:rPr lang="en-US" sz="2400" b="1">
                <a:latin typeface="Times New Roman" pitchFamily="18" charset="0"/>
              </a:rPr>
              <a:t> của Nguyễn Du ?</a:t>
            </a:r>
          </a:p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173" name="Text Box 36"/>
          <p:cNvSpPr txBox="1">
            <a:spLocks noChangeArrowheads="1"/>
          </p:cNvSpPr>
          <p:nvPr/>
        </p:nvSpPr>
        <p:spPr bwMode="auto">
          <a:xfrm>
            <a:off x="6804660" y="3196429"/>
            <a:ext cx="2209800" cy="341632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u="sng">
                <a:solidFill>
                  <a:srgbClr val="993300"/>
                </a:solidFill>
                <a:latin typeface="Times New Roman" pitchFamily="18" charset="0"/>
              </a:rPr>
              <a:t>Nhóm 4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Sự nghiệp sáng tác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Những tác phẩm nào làm nên tên tuổi của </a:t>
            </a:r>
            <a:r>
              <a:rPr lang="vi-VN" sz="2400" b="1">
                <a:latin typeface="Times New Roman" pitchFamily="18" charset="0"/>
              </a:rPr>
              <a:t>đại</a:t>
            </a:r>
            <a:r>
              <a:rPr lang="en-US" sz="2400" b="1">
                <a:latin typeface="Times New Roman" pitchFamily="18" charset="0"/>
              </a:rPr>
              <a:t> thi hào</a:t>
            </a:r>
            <a:r>
              <a:rPr lang="en-US" sz="2400" b="1" smtClean="0">
                <a:latin typeface="Times New Roman" pitchFamily="18" charset="0"/>
              </a:rPr>
              <a:t>?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7175" name="Line 43"/>
          <p:cNvSpPr>
            <a:spLocks noChangeShapeType="1"/>
          </p:cNvSpPr>
          <p:nvPr/>
        </p:nvSpPr>
        <p:spPr bwMode="auto">
          <a:xfrm flipH="1">
            <a:off x="952500" y="2045472"/>
            <a:ext cx="3543300" cy="1037792"/>
          </a:xfrm>
          <a:prstGeom prst="line">
            <a:avLst/>
          </a:prstGeom>
          <a:noFill/>
          <a:ln w="38100">
            <a:solidFill>
              <a:srgbClr val="E913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Line 44"/>
          <p:cNvSpPr>
            <a:spLocks noChangeShapeType="1"/>
          </p:cNvSpPr>
          <p:nvPr/>
        </p:nvSpPr>
        <p:spPr bwMode="auto">
          <a:xfrm flipH="1">
            <a:off x="3429000" y="2057400"/>
            <a:ext cx="1066800" cy="762000"/>
          </a:xfrm>
          <a:prstGeom prst="line">
            <a:avLst/>
          </a:prstGeom>
          <a:noFill/>
          <a:ln w="38100">
            <a:solidFill>
              <a:srgbClr val="E913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Line 45"/>
          <p:cNvSpPr>
            <a:spLocks noChangeShapeType="1"/>
          </p:cNvSpPr>
          <p:nvPr/>
        </p:nvSpPr>
        <p:spPr bwMode="auto">
          <a:xfrm>
            <a:off x="4495800" y="2100683"/>
            <a:ext cx="1216614" cy="838200"/>
          </a:xfrm>
          <a:prstGeom prst="line">
            <a:avLst/>
          </a:prstGeom>
          <a:noFill/>
          <a:ln w="38100">
            <a:solidFill>
              <a:srgbClr val="E913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Line 46"/>
          <p:cNvSpPr>
            <a:spLocks noChangeShapeType="1"/>
          </p:cNvSpPr>
          <p:nvPr/>
        </p:nvSpPr>
        <p:spPr bwMode="auto">
          <a:xfrm>
            <a:off x="4495800" y="2057400"/>
            <a:ext cx="3200401" cy="962728"/>
          </a:xfrm>
          <a:prstGeom prst="line">
            <a:avLst/>
          </a:prstGeom>
          <a:noFill/>
          <a:ln w="38100">
            <a:solidFill>
              <a:srgbClr val="E913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638341" y="1533525"/>
            <a:ext cx="5715000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THẢO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3 PHÚT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801" y="50098"/>
            <a:ext cx="80010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21 , 22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TRUYỆN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KIỀU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 NGUYỄN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DU</a:t>
            </a:r>
          </a:p>
        </p:txBody>
      </p:sp>
      <p:sp>
        <p:nvSpPr>
          <p:cNvPr id="2" name="Rectangle 1"/>
          <p:cNvSpPr/>
          <p:nvPr/>
        </p:nvSpPr>
        <p:spPr>
          <a:xfrm>
            <a:off x="157006" y="725933"/>
            <a:ext cx="3446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I.Tác giả Nguyễn Du</a:t>
            </a:r>
            <a:r>
              <a:rPr lang="en-US" sz="2800" u="sng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60139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9" grpId="0" animBg="1"/>
      <p:bldP spid="7171" grpId="0" animBg="1"/>
      <p:bldP spid="7172" grpId="0" animBg="1"/>
      <p:bldP spid="7173" grpId="0" animBg="1"/>
      <p:bldP spid="7175" grpId="0" animBg="1"/>
      <p:bldP spid="7176" grpId="0" animBg="1"/>
      <p:bldP spid="7177" grpId="0" animBg="1"/>
      <p:bldP spid="7178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Documents and Settings\THANH TAI\My Documents\Downloads\Kieu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609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0" y="622581"/>
            <a:ext cx="9296400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I.Tác giả Nguyễn Du</a:t>
            </a:r>
            <a:endParaRPr lang="en-US" sz="2400" b="1" u="sng" smtClean="0">
              <a:solidFill>
                <a:srgbClr val="FF0000"/>
              </a:solidFill>
              <a:latin typeface=".VnTimeH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II.Tác phẩm Truyện Kiều</a:t>
            </a:r>
          </a:p>
          <a:p>
            <a:pPr marL="0" lvl="0" indent="0">
              <a:buNone/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1.Nguồn gốc</a:t>
            </a:r>
          </a:p>
          <a:p>
            <a:pPr>
              <a:buFontTx/>
              <a:buNone/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2.Thể loại</a:t>
            </a:r>
          </a:p>
          <a:p>
            <a:pPr>
              <a:buFontTx/>
              <a:buNone/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3.Ý nghĩa nhan </a:t>
            </a: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</a:p>
          <a:p>
            <a:pPr>
              <a:buFontTx/>
              <a:buNone/>
            </a:pP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4.Tóm tắt tác phẩm</a:t>
            </a:r>
            <a:endParaRPr lang="en-US" sz="24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u="sng" smtClean="0">
                <a:solidFill>
                  <a:srgbClr val="FF0000"/>
                </a:solidFill>
              </a:rPr>
              <a:t>Gi¸ trÞ néi dung vµ nghÖ thuËt </a:t>
            </a:r>
            <a:r>
              <a:rPr lang="en-US" sz="2400" b="1" u="sng" smtClean="0">
                <a:solidFill>
                  <a:srgbClr val="FF0000"/>
                </a:solidFill>
                <a:latin typeface=".VnTimeH" pitchFamily="34" charset="0"/>
              </a:rPr>
              <a:t>      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a.Về nội dung:</a:t>
            </a:r>
            <a:endParaRPr lang="en-US" sz="2400" b="1" u="sng" smtClean="0">
              <a:solidFill>
                <a:srgbClr val="FF0000"/>
              </a:solidFill>
            </a:endParaRPr>
          </a:p>
          <a:p>
            <a:pPr algn="just" eaLnBrk="1" hangingPunct="1">
              <a:spcBef>
                <a:spcPts val="600"/>
              </a:spcBef>
            </a:pPr>
            <a:r>
              <a:rPr lang="en-US" sz="2400" b="1" smtClean="0">
                <a:solidFill>
                  <a:srgbClr val="0000CC"/>
                </a:solidFill>
              </a:rPr>
              <a:t> </a:t>
            </a:r>
            <a:r>
              <a:rPr lang="en-US" sz="2400" b="1">
                <a:solidFill>
                  <a:srgbClr val="0000CC"/>
                </a:solidFill>
              </a:rPr>
              <a:t>*</a:t>
            </a:r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 trị hiện thực: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Là bức tranh hiện thực về một xã hội phong kiến bất công, tàn bạo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Số phận đau khổ, bất hạnh của con người, đặc biệt là người phụ nữ</a:t>
            </a:r>
          </a:p>
          <a:p>
            <a:pPr algn="just" eaLnBrk="1" hangingPunct="1">
              <a:spcBef>
                <a:spcPts val="600"/>
              </a:spcBef>
              <a:buNone/>
            </a:pPr>
            <a:r>
              <a:rPr lang="en-US" sz="240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 trị nhân đạo:</a:t>
            </a:r>
          </a:p>
          <a:p>
            <a:pPr algn="just" eaLnBrk="1" hangingPunct="1">
              <a:spcBef>
                <a:spcPts val="600"/>
              </a:spcBef>
              <a:buNone/>
            </a:pPr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Niềm thương cảm sâu sắc trước những đau khổ của con người.</a:t>
            </a:r>
          </a:p>
          <a:p>
            <a:pPr algn="just" eaLnBrk="1" hangingPunct="1">
              <a:spcBef>
                <a:spcPts val="600"/>
              </a:spcBef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Sự tố cáo, lên án các thế lực tàn bạo.</a:t>
            </a:r>
          </a:p>
          <a:p>
            <a:pPr algn="just" eaLnBrk="1" hangingPunct="1">
              <a:spcBef>
                <a:spcPts val="600"/>
              </a:spcBef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Trân trọng, đề cao tài năng, nhân phẩm, những khát vọng của con người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1" y="50098"/>
            <a:ext cx="79248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21 , 22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TRUYỆN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KIỀU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 NGUYỄN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DU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7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7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7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5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5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5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5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5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5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5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5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75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75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75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75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75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75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75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75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75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75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8382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5191" y="50098"/>
            <a:ext cx="7042245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21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TRUYỆN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KIỀU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 NGUYỄN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DU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500" y="838200"/>
            <a:ext cx="85344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I.Tác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 Nguyễn Du</a:t>
            </a:r>
            <a:endParaRPr lang="en-US" sz="2400" b="1" u="sng">
              <a:solidFill>
                <a:srgbClr val="FF0000"/>
              </a:solidFill>
              <a:latin typeface=".VnTimeH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II.Tác phẩm Truyện Kiều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400" b="1" u="sng">
                <a:solidFill>
                  <a:srgbClr val="FF0000"/>
                </a:solidFill>
              </a:rPr>
              <a:t>Gi¸ trÞ néi dung vµ nghÖ thuËt </a:t>
            </a:r>
            <a:r>
              <a:rPr lang="en-US" sz="2400" b="1" u="sng">
                <a:solidFill>
                  <a:srgbClr val="FF0000"/>
                </a:solidFill>
                <a:latin typeface=".VnTimeH" pitchFamily="34" charset="0"/>
              </a:rPr>
              <a:t>      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a.Về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dung:</a:t>
            </a:r>
            <a:endParaRPr lang="en-US" sz="2400" b="1" u="sng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b.Về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ghệ thuật: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Truyện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iều là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thành tựu lớn về nhiều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mặt: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Ngôn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ngữ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dân tộc và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thể thơ lục bát đạt đến đỉnh cao rực rỡ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Nghệ thuật tự sự có bước phát triển vượt bậc.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Miêu tả thiên nhiên, miêu tả tâm lí con người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III.Tổng kết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Ghi nhớ / sgk 80   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Documents and Settings\THANH TAI\My Documents\Downloads\Kieu-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THANH TAI\My Documents\Downloads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724399" cy="6858000"/>
          </a:xfrm>
          <a:prstGeom prst="rect">
            <a:avLst/>
          </a:prstGeom>
          <a:noFill/>
        </p:spPr>
      </p:pic>
      <p:pic>
        <p:nvPicPr>
          <p:cNvPr id="6147" name="Picture 3" descr="C:\Documents and Settings\THANH TAI\My Documents\Downloads\images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44958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00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381000" y="1981200"/>
            <a:ext cx="556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CỦNGCỐ BÀI GIẢNG</a:t>
            </a:r>
            <a:endParaRPr lang="en-US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838200" y="2895600"/>
            <a:ext cx="449580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/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Nêu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vài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chính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tiểu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sử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Du.</a:t>
            </a:r>
          </a:p>
          <a:p>
            <a:pPr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2/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tóm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tắt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ngắn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gọn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Truyện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Kiều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00CC"/>
                </a:solidFill>
                <a:latin typeface="Times New Roman" pitchFamily="18" charset="0"/>
              </a:rPr>
              <a:t>phẩm</a:t>
            </a:r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/>
      <p:bldP spid="33280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7"/>
          <p:cNvSpPr txBox="1">
            <a:spLocks noChangeArrowheads="1"/>
          </p:cNvSpPr>
          <p:nvPr/>
        </p:nvSpPr>
        <p:spPr bwMode="auto">
          <a:xfrm>
            <a:off x="2041525" y="2049463"/>
            <a:ext cx="4856163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Häc thuéc c¸c bµi ca dao ®· häc.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6563" name="Text Box 8"/>
          <p:cNvSpPr txBox="1">
            <a:spLocks noChangeArrowheads="1"/>
          </p:cNvSpPr>
          <p:nvPr/>
        </p:nvSpPr>
        <p:spPr bwMode="auto">
          <a:xfrm>
            <a:off x="1660525" y="2735263"/>
            <a:ext cx="587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2.S­u tÇm c¸c bµi ca dao cïng hÖ thèng.</a:t>
            </a:r>
          </a:p>
        </p:txBody>
      </p:sp>
      <p:sp>
        <p:nvSpPr>
          <p:cNvPr id="66564" name="Text Box 10"/>
          <p:cNvSpPr txBox="1">
            <a:spLocks noChangeArrowheads="1"/>
          </p:cNvSpPr>
          <p:nvPr/>
        </p:nvSpPr>
        <p:spPr bwMode="auto">
          <a:xfrm>
            <a:off x="1660525" y="3497263"/>
            <a:ext cx="6018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3.So¹n bµi Ca dao vÒ quª h­¬ng ®Êt n­íc</a:t>
            </a:r>
          </a:p>
        </p:txBody>
      </p:sp>
      <p:pic>
        <p:nvPicPr>
          <p:cNvPr id="66565" name="Picture 25" descr="wandbilder055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79" name="Text Box 35"/>
          <p:cNvSpPr txBox="1">
            <a:spLocks noChangeArrowheads="1"/>
          </p:cNvSpPr>
          <p:nvPr/>
        </p:nvSpPr>
        <p:spPr bwMode="auto">
          <a:xfrm>
            <a:off x="457200" y="304800"/>
            <a:ext cx="8382000" cy="646331"/>
          </a:xfrm>
          <a:prstGeom prst="rect">
            <a:avLst/>
          </a:prstGeom>
          <a:solidFill>
            <a:srgbClr val="6600CC"/>
          </a:solidFill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smtClean="0">
                <a:solidFill>
                  <a:srgbClr val="FFFF66"/>
                </a:solidFill>
                <a:latin typeface="Times New Roman" pitchFamily="18" charset="0"/>
              </a:rPr>
              <a:t>Hướng dẫn học tập ở nhà</a:t>
            </a:r>
            <a:endParaRPr lang="en-US" sz="3600" b="1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82980" name="Text Box 36"/>
          <p:cNvSpPr txBox="1">
            <a:spLocks noChangeArrowheads="1"/>
          </p:cNvSpPr>
          <p:nvPr/>
        </p:nvSpPr>
        <p:spPr bwMode="auto">
          <a:xfrm>
            <a:off x="609600" y="1828800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nhà tập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Thuý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bản.Trả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sz="36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79" grpId="0" animBg="1"/>
      <p:bldP spid="8298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DEN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-3124200" y="3124200"/>
            <a:ext cx="68580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371" name="Picture 3" descr="DE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26988"/>
            <a:ext cx="81534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2" name="Picture 4" descr="DE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91200" y="2895600"/>
            <a:ext cx="594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3" name="Picture 5" descr="DE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0" y="6019800"/>
            <a:ext cx="845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4" name="WordArt 6"/>
          <p:cNvSpPr>
            <a:spLocks noChangeArrowheads="1" noChangeShapeType="1" noTextEdit="1"/>
          </p:cNvSpPr>
          <p:nvPr/>
        </p:nvSpPr>
        <p:spPr bwMode="auto">
          <a:xfrm>
            <a:off x="1066800" y="1219200"/>
            <a:ext cx="6858000" cy="51355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299129"/>
              </a:avLst>
            </a:prstTxWarp>
          </a:bodyPr>
          <a:lstStyle/>
          <a:p>
            <a:pPr algn="ctr"/>
            <a:r>
              <a:rPr lang="en-US" sz="3600" kern="10" spc="-36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/>
              </a:rPr>
              <a:t>Xin</a:t>
            </a:r>
            <a:r>
              <a:rPr lang="en-US" sz="3600" kern="10" spc="-36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/>
              </a:rPr>
              <a:t> </a:t>
            </a:r>
            <a:r>
              <a:rPr lang="en-US" sz="3600" kern="10" spc="-36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/>
              </a:rPr>
              <a:t>ch©n</a:t>
            </a:r>
            <a:r>
              <a:rPr lang="en-US" sz="3600" kern="10" spc="-36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/>
              </a:rPr>
              <a:t> </a:t>
            </a:r>
            <a:r>
              <a:rPr lang="en-US" sz="3600" kern="10" spc="-36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/>
              </a:rPr>
              <a:t>thµnh</a:t>
            </a:r>
            <a:r>
              <a:rPr lang="en-US" sz="3600" kern="10" spc="-36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/>
              </a:rPr>
              <a:t> </a:t>
            </a:r>
            <a:r>
              <a:rPr lang="en-US" sz="3600" kern="10" spc="-36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/>
              </a:rPr>
              <a:t>c¶m</a:t>
            </a:r>
            <a:r>
              <a:rPr lang="en-US" sz="3600" kern="10" spc="-36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/>
              </a:rPr>
              <a:t> ¬n !</a:t>
            </a:r>
          </a:p>
        </p:txBody>
      </p:sp>
      <p:pic>
        <p:nvPicPr>
          <p:cNvPr id="186375" name="Picture 7" descr="Bouqu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9646">
            <a:off x="2371712" y="2028245"/>
            <a:ext cx="3945509" cy="434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6376" name="Group 8"/>
          <p:cNvGrpSpPr>
            <a:grpSpLocks/>
          </p:cNvGrpSpPr>
          <p:nvPr/>
        </p:nvGrpSpPr>
        <p:grpSpPr bwMode="auto">
          <a:xfrm>
            <a:off x="5334000" y="4114800"/>
            <a:ext cx="833438" cy="762000"/>
            <a:chOff x="2400" y="1968"/>
            <a:chExt cx="525" cy="480"/>
          </a:xfrm>
        </p:grpSpPr>
        <p:sp>
          <p:nvSpPr>
            <p:cNvPr id="43093" name="Freeform 9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4" name="Freeform 10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5" name="Freeform 11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6" name="Freeform 12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381" name="Group 13"/>
          <p:cNvGrpSpPr>
            <a:grpSpLocks/>
          </p:cNvGrpSpPr>
          <p:nvPr/>
        </p:nvGrpSpPr>
        <p:grpSpPr bwMode="auto">
          <a:xfrm>
            <a:off x="7162800" y="3886200"/>
            <a:ext cx="833438" cy="762000"/>
            <a:chOff x="2400" y="1968"/>
            <a:chExt cx="525" cy="480"/>
          </a:xfrm>
        </p:grpSpPr>
        <p:sp>
          <p:nvSpPr>
            <p:cNvPr id="43089" name="Freeform 14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0" name="Freeform 15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1" name="Freeform 16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2" name="Freeform 17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386" name="Group 18"/>
          <p:cNvGrpSpPr>
            <a:grpSpLocks/>
          </p:cNvGrpSpPr>
          <p:nvPr/>
        </p:nvGrpSpPr>
        <p:grpSpPr bwMode="auto">
          <a:xfrm>
            <a:off x="1828800" y="3429000"/>
            <a:ext cx="833438" cy="762000"/>
            <a:chOff x="2400" y="1968"/>
            <a:chExt cx="525" cy="480"/>
          </a:xfrm>
        </p:grpSpPr>
        <p:sp>
          <p:nvSpPr>
            <p:cNvPr id="43085" name="Freeform 19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6" name="Freeform 20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7" name="Freeform 21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8" name="Freeform 22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391" name="Group 23"/>
          <p:cNvGrpSpPr>
            <a:grpSpLocks/>
          </p:cNvGrpSpPr>
          <p:nvPr/>
        </p:nvGrpSpPr>
        <p:grpSpPr bwMode="auto">
          <a:xfrm>
            <a:off x="3124200" y="5410200"/>
            <a:ext cx="833438" cy="762000"/>
            <a:chOff x="2400" y="1968"/>
            <a:chExt cx="525" cy="480"/>
          </a:xfrm>
        </p:grpSpPr>
        <p:sp>
          <p:nvSpPr>
            <p:cNvPr id="43081" name="Freeform 24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2" name="Freeform 25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3" name="Freeform 26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4" name="Freeform 27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396" name="Group 28"/>
          <p:cNvGrpSpPr>
            <a:grpSpLocks/>
          </p:cNvGrpSpPr>
          <p:nvPr/>
        </p:nvGrpSpPr>
        <p:grpSpPr bwMode="auto">
          <a:xfrm>
            <a:off x="5943600" y="5181600"/>
            <a:ext cx="833438" cy="762000"/>
            <a:chOff x="2400" y="1968"/>
            <a:chExt cx="525" cy="480"/>
          </a:xfrm>
        </p:grpSpPr>
        <p:sp>
          <p:nvSpPr>
            <p:cNvPr id="43077" name="Freeform 29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8" name="Freeform 30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9" name="Freeform 31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0" name="Freeform 32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01" name="Group 33"/>
          <p:cNvGrpSpPr>
            <a:grpSpLocks/>
          </p:cNvGrpSpPr>
          <p:nvPr/>
        </p:nvGrpSpPr>
        <p:grpSpPr bwMode="auto">
          <a:xfrm>
            <a:off x="6096000" y="2590800"/>
            <a:ext cx="833438" cy="762000"/>
            <a:chOff x="2400" y="1968"/>
            <a:chExt cx="525" cy="480"/>
          </a:xfrm>
        </p:grpSpPr>
        <p:sp>
          <p:nvSpPr>
            <p:cNvPr id="43073" name="Freeform 34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4" name="Freeform 35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5" name="Freeform 36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6" name="Freeform 37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06" name="Group 38"/>
          <p:cNvGrpSpPr>
            <a:grpSpLocks/>
          </p:cNvGrpSpPr>
          <p:nvPr/>
        </p:nvGrpSpPr>
        <p:grpSpPr bwMode="auto">
          <a:xfrm>
            <a:off x="7467600" y="5334000"/>
            <a:ext cx="833438" cy="762000"/>
            <a:chOff x="2400" y="1968"/>
            <a:chExt cx="525" cy="480"/>
          </a:xfrm>
        </p:grpSpPr>
        <p:sp>
          <p:nvSpPr>
            <p:cNvPr id="43069" name="Freeform 39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0" name="Freeform 40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1" name="Freeform 41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2" name="Freeform 42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11" name="Group 43"/>
          <p:cNvGrpSpPr>
            <a:grpSpLocks/>
          </p:cNvGrpSpPr>
          <p:nvPr/>
        </p:nvGrpSpPr>
        <p:grpSpPr bwMode="auto">
          <a:xfrm>
            <a:off x="685800" y="5334000"/>
            <a:ext cx="833438" cy="762000"/>
            <a:chOff x="2400" y="1968"/>
            <a:chExt cx="525" cy="480"/>
          </a:xfrm>
        </p:grpSpPr>
        <p:sp>
          <p:nvSpPr>
            <p:cNvPr id="43065" name="Freeform 44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6" name="Freeform 45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7" name="Freeform 46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8" name="Freeform 47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16" name="Group 48"/>
          <p:cNvGrpSpPr>
            <a:grpSpLocks/>
          </p:cNvGrpSpPr>
          <p:nvPr/>
        </p:nvGrpSpPr>
        <p:grpSpPr bwMode="auto">
          <a:xfrm>
            <a:off x="228600" y="457200"/>
            <a:ext cx="833438" cy="762000"/>
            <a:chOff x="2400" y="1968"/>
            <a:chExt cx="525" cy="480"/>
          </a:xfrm>
        </p:grpSpPr>
        <p:sp>
          <p:nvSpPr>
            <p:cNvPr id="43061" name="Freeform 49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2" name="Freeform 50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3" name="Freeform 51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4" name="Freeform 52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>
            <a:off x="7772400" y="457200"/>
            <a:ext cx="833438" cy="762000"/>
            <a:chOff x="2400" y="1968"/>
            <a:chExt cx="525" cy="480"/>
          </a:xfrm>
        </p:grpSpPr>
        <p:sp>
          <p:nvSpPr>
            <p:cNvPr id="43057" name="Freeform 54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8" name="Freeform 55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9" name="Freeform 56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0" name="Freeform 57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26" name="Group 58"/>
          <p:cNvGrpSpPr>
            <a:grpSpLocks/>
          </p:cNvGrpSpPr>
          <p:nvPr/>
        </p:nvGrpSpPr>
        <p:grpSpPr bwMode="auto">
          <a:xfrm>
            <a:off x="1524000" y="228600"/>
            <a:ext cx="833438" cy="762000"/>
            <a:chOff x="2400" y="1968"/>
            <a:chExt cx="525" cy="480"/>
          </a:xfrm>
        </p:grpSpPr>
        <p:sp>
          <p:nvSpPr>
            <p:cNvPr id="43053" name="Freeform 59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4" name="Freeform 60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5" name="Freeform 61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6" name="Freeform 62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31" name="Group 63"/>
          <p:cNvGrpSpPr>
            <a:grpSpLocks/>
          </p:cNvGrpSpPr>
          <p:nvPr/>
        </p:nvGrpSpPr>
        <p:grpSpPr bwMode="auto">
          <a:xfrm>
            <a:off x="5410200" y="0"/>
            <a:ext cx="833438" cy="762000"/>
            <a:chOff x="2400" y="1968"/>
            <a:chExt cx="525" cy="480"/>
          </a:xfrm>
        </p:grpSpPr>
        <p:sp>
          <p:nvSpPr>
            <p:cNvPr id="43049" name="Freeform 64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0" name="Freeform 65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1" name="Freeform 66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2" name="Freeform 67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36" name="Group 68"/>
          <p:cNvGrpSpPr>
            <a:grpSpLocks/>
          </p:cNvGrpSpPr>
          <p:nvPr/>
        </p:nvGrpSpPr>
        <p:grpSpPr bwMode="auto">
          <a:xfrm>
            <a:off x="2209800" y="2133600"/>
            <a:ext cx="833438" cy="762000"/>
            <a:chOff x="2400" y="1968"/>
            <a:chExt cx="525" cy="480"/>
          </a:xfrm>
        </p:grpSpPr>
        <p:sp>
          <p:nvSpPr>
            <p:cNvPr id="43045" name="Freeform 69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6" name="Freeform 70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7" name="Freeform 71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8" name="Freeform 72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41" name="Group 73"/>
          <p:cNvGrpSpPr>
            <a:grpSpLocks/>
          </p:cNvGrpSpPr>
          <p:nvPr/>
        </p:nvGrpSpPr>
        <p:grpSpPr bwMode="auto">
          <a:xfrm>
            <a:off x="1447800" y="4572000"/>
            <a:ext cx="833438" cy="762000"/>
            <a:chOff x="2400" y="1968"/>
            <a:chExt cx="525" cy="480"/>
          </a:xfrm>
        </p:grpSpPr>
        <p:sp>
          <p:nvSpPr>
            <p:cNvPr id="43041" name="Freeform 74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2" name="Freeform 75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3" name="Freeform 76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4" name="Freeform 77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46" name="Group 78"/>
          <p:cNvGrpSpPr>
            <a:grpSpLocks/>
          </p:cNvGrpSpPr>
          <p:nvPr/>
        </p:nvGrpSpPr>
        <p:grpSpPr bwMode="auto">
          <a:xfrm>
            <a:off x="7620000" y="1447800"/>
            <a:ext cx="833438" cy="762000"/>
            <a:chOff x="2400" y="1968"/>
            <a:chExt cx="525" cy="480"/>
          </a:xfrm>
        </p:grpSpPr>
        <p:sp>
          <p:nvSpPr>
            <p:cNvPr id="43037" name="Freeform 79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Freeform 80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Freeform 81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0" name="Freeform 82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51" name="Group 83"/>
          <p:cNvGrpSpPr>
            <a:grpSpLocks/>
          </p:cNvGrpSpPr>
          <p:nvPr/>
        </p:nvGrpSpPr>
        <p:grpSpPr bwMode="auto">
          <a:xfrm>
            <a:off x="2895600" y="4267200"/>
            <a:ext cx="833438" cy="762000"/>
            <a:chOff x="2400" y="1968"/>
            <a:chExt cx="525" cy="480"/>
          </a:xfrm>
        </p:grpSpPr>
        <p:sp>
          <p:nvSpPr>
            <p:cNvPr id="43033" name="Freeform 84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4" name="Freeform 85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Freeform 86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Freeform 87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6456" name="CLAP2330.WAV">
            <a:hlinkClick r:id="" action="ppaction://media"/>
          </p:cNvPr>
          <p:cNvPicPr>
            <a:picLocks noGrp="1" noChangeAspect="1" noChangeArrowheads="1"/>
          </p:cNvPicPr>
          <p:nvPr>
            <p:ph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5943600"/>
            <a:ext cx="304800" cy="30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6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6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6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6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6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6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6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909" fill="hold"/>
                                        <p:tgtEl>
                                          <p:spTgt spid="1864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4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456"/>
                </p:tgtEl>
              </p:cMediaNode>
            </p:audio>
          </p:childTnLst>
        </p:cTn>
      </p:par>
    </p:tnLst>
    <p:bldLst>
      <p:bldP spid="1863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i_Choi_CQ_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914400"/>
            <a:ext cx="3695700" cy="55092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50098"/>
            <a:ext cx="7772399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21 , 22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TRUYỆN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KIỀU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 NGUYỄN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DU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914400"/>
            <a:ext cx="55626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vi-VN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 giả Nguyễn Du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vi-VN" sz="2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Đầy biến động dữ dội của giai đoạn cuối thế kỉ XVIII – đầu thế kỉ XIX.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Chế độ phong kiến Việt Nam khủng hoảng trầm trọng, phong trào nông dân khởi nghĩa nổi lên khắp nơi.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-&gt;Thời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ảnh h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ưởng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lớn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cuộc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và con ng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của Nguyễn Du</a:t>
            </a:r>
            <a:r>
              <a:rPr lang="en-US" sz="2000"/>
              <a:t>.</a:t>
            </a:r>
          </a:p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 đời: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-Nguyễn Du ( 1765 – 1820)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-Tên tuổi: Tên chữ là Tố Như, hiệu là Thanh Hiên.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-Quê quán: Tiên Điền, Nghi Xuân, Hà Tĩnh.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-Xuất thân: gia đình đại quý tộc, nhiều đời làm quan.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248687"/>
            <a:ext cx="1943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hời đại</a:t>
            </a:r>
            <a:r>
              <a:rPr lang="en-US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63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i_Choi_CQ_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914400"/>
            <a:ext cx="3695700" cy="55092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50098"/>
            <a:ext cx="7772399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21 , 22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TRUYỆN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KIỀU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 NGUYỄN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85800"/>
            <a:ext cx="55626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vi-VN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 giả Nguyễn Du.</a:t>
            </a:r>
          </a:p>
          <a:p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1.Thời đại</a:t>
            </a:r>
          </a:p>
          <a:p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2.Cuộc đời: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-Sống phiêu bạt nhiều năm liền trên đất Bắc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-Năm 1802, Nguyễn Ánh lên ngôi , ông buộc phải ra làm quan bất đắc dĩ cho triều Nguyễn.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-Được cử làm chánh sứ sang Trung Quốc.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-&gt;Cuộc đời có nhiều thăng trầm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3.Con người:</a:t>
            </a:r>
          </a:p>
          <a:p>
            <a:r>
              <a:rPr lang="en-US" sz="2400" smtClean="0">
                <a:cs typeface="Times New Roman" pitchFamily="18" charset="0"/>
              </a:rPr>
              <a:t>-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vốn tri th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sâu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rộng, am hiểu văn hóa dân tộc và văn chương Trung Quốc.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Vốn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sống rất phong phú, t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trải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-Có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cảm sâu s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nỗi khổ con ng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-&gt;Nguời có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trái tim nhân hậu, giàu lòng yêu th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con ng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/>
              <a:t>.</a:t>
            </a:r>
          </a:p>
          <a:p>
            <a:endParaRPr lang="vi-VN" sz="2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Di_Choi_CQ_00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0" y="3017741"/>
            <a:ext cx="4495800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VNI-Times" pitchFamily="2" charset="0"/>
              </a:rPr>
              <a:t>Moä</a:t>
            </a:r>
            <a:r>
              <a:rPr lang="en-US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Times" pitchFamily="2" charset="0"/>
              </a:rPr>
              <a:t>Nguyeãn</a:t>
            </a:r>
            <a:r>
              <a:rPr lang="en-US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VNI-Times" pitchFamily="2" charset="0"/>
              </a:rPr>
              <a:t>Du </a:t>
            </a:r>
            <a:r>
              <a:rPr lang="en-US" b="1" smtClean="0">
                <a:solidFill>
                  <a:srgbClr val="FF0000"/>
                </a:solidFill>
                <a:latin typeface="VNI-Times" pitchFamily="2" charset="0"/>
              </a:rPr>
              <a:t> taïi  Nghi </a:t>
            </a:r>
            <a:r>
              <a:rPr lang="en-US" b="1" dirty="0" err="1">
                <a:solidFill>
                  <a:srgbClr val="FF0000"/>
                </a:solidFill>
                <a:latin typeface="VNI-Times" pitchFamily="2" charset="0"/>
              </a:rPr>
              <a:t>Xuaân</a:t>
            </a:r>
            <a:r>
              <a:rPr lang="en-US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NI-Times" pitchFamily="2" charset="0"/>
              </a:rPr>
              <a:t>– </a:t>
            </a:r>
            <a:r>
              <a:rPr lang="en-US" b="1" dirty="0" err="1" smtClean="0">
                <a:solidFill>
                  <a:srgbClr val="FF0000"/>
                </a:solidFill>
                <a:latin typeface="VNI-Times" pitchFamily="2" charset="0"/>
              </a:rPr>
              <a:t>Haø</a:t>
            </a:r>
            <a:r>
              <a:rPr lang="en-US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Times" pitchFamily="2" charset="0"/>
              </a:rPr>
              <a:t>Tónh</a:t>
            </a:r>
            <a:endParaRPr lang="en-US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4" name="Picture 3" descr="Di_Choi_CQ_0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5412" cy="3429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5163" y="3017741"/>
            <a:ext cx="4349086" cy="400110"/>
          </a:xfrm>
          <a:prstGeom prst="rect">
            <a:avLst/>
          </a:prstGeom>
          <a:solidFill>
            <a:srgbClr val="66FF33"/>
          </a:solidFill>
          <a:ln w="5715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VNI-Times" pitchFamily="2" charset="0"/>
              </a:rPr>
              <a:t>  </a:t>
            </a:r>
            <a:r>
              <a:rPr lang="en-US" sz="2000" b="1" dirty="0" err="1">
                <a:solidFill>
                  <a:srgbClr val="0000CC"/>
                </a:solidFill>
                <a:latin typeface="VNI-Times" pitchFamily="2" charset="0"/>
              </a:rPr>
              <a:t>Ñeàn</a:t>
            </a:r>
            <a:r>
              <a:rPr lang="en-US" sz="20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000" b="1" err="1">
                <a:solidFill>
                  <a:srgbClr val="0000CC"/>
                </a:solidFill>
                <a:latin typeface="VNI-Times" pitchFamily="2" charset="0"/>
              </a:rPr>
              <a:t>thôø</a:t>
            </a:r>
            <a:r>
              <a:rPr lang="en-US" sz="2000" b="1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000" b="1" smtClean="0">
                <a:solidFill>
                  <a:srgbClr val="0000CC"/>
                </a:solidFill>
                <a:latin typeface="VNI-Times" pitchFamily="2" charset="0"/>
              </a:rPr>
              <a:t>taïi </a:t>
            </a:r>
            <a:r>
              <a:rPr lang="en-US" sz="2000" b="1" dirty="0" err="1">
                <a:solidFill>
                  <a:srgbClr val="0000CC"/>
                </a:solidFill>
                <a:latin typeface="VNI-Times" pitchFamily="2" charset="0"/>
              </a:rPr>
              <a:t>khu</a:t>
            </a:r>
            <a:r>
              <a:rPr lang="en-US" sz="2000" b="1" dirty="0">
                <a:solidFill>
                  <a:srgbClr val="0000CC"/>
                </a:solidFill>
                <a:latin typeface="VNI-Times" pitchFamily="2" charset="0"/>
              </a:rPr>
              <a:t> di </a:t>
            </a:r>
            <a:r>
              <a:rPr lang="en-US" sz="2000" b="1" dirty="0" err="1">
                <a:solidFill>
                  <a:srgbClr val="0000CC"/>
                </a:solidFill>
                <a:latin typeface="VNI-Times" pitchFamily="2" charset="0"/>
              </a:rPr>
              <a:t>tích</a:t>
            </a:r>
            <a:r>
              <a:rPr lang="en-US" sz="20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VNI-Times" pitchFamily="2" charset="0"/>
              </a:rPr>
              <a:t>Nguyeãn</a:t>
            </a:r>
            <a:r>
              <a:rPr lang="en-US" sz="2000" b="1" dirty="0" smtClean="0">
                <a:solidFill>
                  <a:srgbClr val="0000CC"/>
                </a:solidFill>
                <a:latin typeface="VNI-Times" pitchFamily="2" charset="0"/>
              </a:rPr>
              <a:t> Du </a:t>
            </a:r>
            <a:endParaRPr lang="en-US" sz="2000" b="1" dirty="0">
              <a:solidFill>
                <a:srgbClr val="0000CC"/>
              </a:solidFill>
              <a:latin typeface="VNI-Times" pitchFamily="2" charset="0"/>
            </a:endParaRPr>
          </a:p>
        </p:txBody>
      </p:sp>
      <p:pic>
        <p:nvPicPr>
          <p:cNvPr id="6" name="Picture 4" descr="Di_Choi_CQ_00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5512"/>
            <a:ext cx="9144000" cy="33924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37781" y="6378222"/>
            <a:ext cx="5068437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Toaøn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caûnh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khu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di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tích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Nguyeãn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Du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688" y="930891"/>
            <a:ext cx="4736912" cy="619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giả Nguyễn Du</a:t>
            </a:r>
          </a:p>
          <a:p>
            <a:pPr lvl="0"/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1.Thời đại </a:t>
            </a:r>
          </a:p>
          <a:p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2.Cuộc đời</a:t>
            </a:r>
            <a:endParaRPr lang="en-US" sz="24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3.Con người</a:t>
            </a:r>
          </a:p>
          <a:p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4.Sự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 văn </a:t>
            </a: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450B55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400" b="1" u="sng" smtClean="0">
                <a:solidFill>
                  <a:srgbClr val="450B55"/>
                </a:solidFill>
                <a:latin typeface="Times New Roman" pitchFamily="18" charset="0"/>
                <a:cs typeface="Times New Roman" pitchFamily="18" charset="0"/>
              </a:rPr>
              <a:t>Thơ </a:t>
            </a:r>
            <a:r>
              <a:rPr lang="en-US" sz="2400" b="1" u="sng">
                <a:solidFill>
                  <a:srgbClr val="450B55"/>
                </a:solidFill>
                <a:latin typeface="Times New Roman" pitchFamily="18" charset="0"/>
                <a:cs typeface="Times New Roman" pitchFamily="18" charset="0"/>
              </a:rPr>
              <a:t>chữ Hán</a:t>
            </a:r>
            <a:r>
              <a:rPr lang="en-US" sz="2400" b="1">
                <a:solidFill>
                  <a:srgbClr val="450B55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Gồm 3 tập với 243 bài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-Thanh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Hiên thi tập 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-Nam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trung tạp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ngâm.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-Bắc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hành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tạp lục</a:t>
            </a:r>
          </a:p>
          <a:p>
            <a:pPr algn="just" eaLnBrk="1" hangingPunct="1">
              <a:buFontTx/>
              <a:buNone/>
            </a:pPr>
            <a:r>
              <a:rPr lang="en-US" sz="2400" b="1" smtClean="0">
                <a:solidFill>
                  <a:srgbClr val="450B55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400" b="1" u="sng" smtClean="0">
                <a:solidFill>
                  <a:srgbClr val="450B55"/>
                </a:solidFill>
                <a:latin typeface="Times New Roman" pitchFamily="18" charset="0"/>
                <a:cs typeface="Times New Roman" pitchFamily="18" charset="0"/>
              </a:rPr>
              <a:t>Chữ </a:t>
            </a:r>
            <a:r>
              <a:rPr lang="en-US" sz="2400" b="1" u="sng">
                <a:solidFill>
                  <a:srgbClr val="450B55"/>
                </a:solidFill>
                <a:latin typeface="Times New Roman" pitchFamily="18" charset="0"/>
                <a:cs typeface="Times New Roman" pitchFamily="18" charset="0"/>
              </a:rPr>
              <a:t>Nôm</a:t>
            </a:r>
            <a:r>
              <a:rPr lang="en-US" sz="2400" b="1">
                <a:solidFill>
                  <a:srgbClr val="450B55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-Đoạn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trường tân thanh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(Truyện Kiều)</a:t>
            </a:r>
          </a:p>
          <a:p>
            <a:pPr algn="just" eaLnBrk="1" hangingPunct="1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-Văn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chiêu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hồn (Văn tế thập loại chúng sinh)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-&gt;Đại thi hào của dân tộc, danh nhân văn hóa của thế giới.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en-US" sz="220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1" y="50098"/>
            <a:ext cx="79248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21 , 22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TRUYỆN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KIỀU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 NGUYỄN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DU</a:t>
            </a:r>
          </a:p>
        </p:txBody>
      </p:sp>
      <p:pic>
        <p:nvPicPr>
          <p:cNvPr id="12" name="Picture 3" descr="C:\Documents and Settings\THANH TAI\My Documents\Downloads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4304" y="4114800"/>
            <a:ext cx="4343400" cy="2743200"/>
          </a:xfrm>
          <a:prstGeom prst="rect">
            <a:avLst/>
          </a:prstGeom>
          <a:noFill/>
        </p:spPr>
      </p:pic>
      <p:pic>
        <p:nvPicPr>
          <p:cNvPr id="14" name="Picture 3" descr="C:\Documents and Settings\THANH TAI\My Documents\Downloads\2818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85800"/>
            <a:ext cx="4267200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THANH TAI\My Documents\Downloads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9144000" cy="3352800"/>
          </a:xfrm>
          <a:prstGeom prst="rect">
            <a:avLst/>
          </a:prstGeom>
          <a:noFill/>
        </p:spPr>
      </p:pic>
      <p:pic>
        <p:nvPicPr>
          <p:cNvPr id="7" name="Picture 2" descr="C:\Documents and Settings\THANH TAI\My Documents\Downloads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-26158"/>
            <a:ext cx="8229600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3307</TotalTime>
  <Words>1364</Words>
  <Application>Microsoft Office PowerPoint</Application>
  <PresentationFormat>On-screen Show (4:3)</PresentationFormat>
  <Paragraphs>170</Paragraphs>
  <Slides>47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TranNguyen</cp:lastModifiedBy>
  <cp:revision>308</cp:revision>
  <dcterms:created xsi:type="dcterms:W3CDTF">2006-02-14T14:11:42Z</dcterms:created>
  <dcterms:modified xsi:type="dcterms:W3CDTF">2021-10-03T09:16:41Z</dcterms:modified>
</cp:coreProperties>
</file>